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6" r:id="rId1"/>
  </p:sldMasterIdLst>
  <p:notesMasterIdLst>
    <p:notesMasterId r:id="rId9"/>
  </p:notesMasterIdLst>
  <p:sldIdLst>
    <p:sldId id="256" r:id="rId2"/>
    <p:sldId id="275" r:id="rId3"/>
    <p:sldId id="337" r:id="rId4"/>
    <p:sldId id="340" r:id="rId5"/>
    <p:sldId id="349" r:id="rId6"/>
    <p:sldId id="345" r:id="rId7"/>
    <p:sldId id="350" r:id="rId8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CCFFFF"/>
    <a:srgbClr val="33CCCC"/>
    <a:srgbClr val="99CCFF"/>
    <a:srgbClr val="CCCC00"/>
    <a:srgbClr val="E6B2AC"/>
    <a:srgbClr val="F0BABA"/>
    <a:srgbClr val="FFDD4B"/>
    <a:srgbClr val="FFE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08.10.2021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8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2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00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33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24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19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49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7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1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07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07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53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4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98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504" r:id="rId8"/>
    <p:sldLayoutId id="2147485505" r:id="rId9"/>
    <p:sldLayoutId id="2147485506" r:id="rId10"/>
    <p:sldLayoutId id="2147485507" r:id="rId11"/>
    <p:sldLayoutId id="2147485508" r:id="rId12"/>
    <p:sldLayoutId id="2147485509" r:id="rId13"/>
    <p:sldLayoutId id="2147485510" r:id="rId14"/>
    <p:sldLayoutId id="2147485511" r:id="rId15"/>
    <p:sldLayoutId id="2147485512" r:id="rId16"/>
    <p:sldLayoutId id="21474855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975449" y="1759789"/>
            <a:ext cx="5633049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Думы Тайшетского района от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25.03.2021 г. № 67 «О внесении изменений в решение Думы Тайшетского района от 22.12.2020 г. № 21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 бюджете муниципального образования «Тайшетский район»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2021 год и на плановый период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и 2023 годов»</a:t>
            </a:r>
            <a:r>
              <a:rPr lang="ru-RU" sz="2400" dirty="0" smtClean="0">
                <a:solidFill>
                  <a:schemeClr val="tx1"/>
                </a:solidFill>
              </a:rPr>
              <a:t>        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57700" y="152400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0"/>
            <a:ext cx="1297577" cy="1005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420559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основных параметров бюджета муниципального образования «Тайшетский район» на 2021 год и на плановый период   2022 и 2023 годов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45532"/>
              </p:ext>
            </p:extLst>
          </p:nvPr>
        </p:nvGraphicFramePr>
        <p:xfrm>
          <a:off x="217281" y="1150231"/>
          <a:ext cx="8926719" cy="565223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11343"/>
                <a:gridCol w="1116698"/>
                <a:gridCol w="1278653"/>
                <a:gridCol w="1041847"/>
                <a:gridCol w="887239"/>
                <a:gridCol w="1107742"/>
                <a:gridCol w="1083197"/>
              </a:tblGrid>
              <a:tr h="454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 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изменениями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0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2 629 810,2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2 728 592,5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98 782,2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2 253 727,4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2 377 016,1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НЕЦЕЛЕВЫЕ, из них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845 095,4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856 670,8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11 575,4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1,37%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857 378,0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872 965,1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625 653,8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637 229,2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11 575,4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1,85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653 489,5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686 504,5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1 784 714,8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1 873 836,1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89 121,3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4,99%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1 396 349,4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1 504 051,0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 остатков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субсидий, субвенций и иных межбюджетных трансфертов, имеющих целевое назначение, прошлых лет </a:t>
                      </a:r>
                      <a:endParaRPr lang="ru-RU" sz="11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- 1 914,4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- 1 914,4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59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РАСХОДЫ: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2 676 525,6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2 786 460,0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109 934,4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4,12%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2 286 401,8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2 407 908,7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(без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целевых)</a:t>
                      </a:r>
                      <a:endParaRPr lang="ru-RU" sz="12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891 810,8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912 623,9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20 813,1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2,33%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872 897,9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867 987,7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1 784 714,8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1 873 836,1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89 121,3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4,99%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1 396 349,4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1 504 051,0</a:t>
                      </a: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Условно-утвержденные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17 154,5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35 870,0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46 715,4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57 867,5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11 152,1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23,87%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32 674,4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30 892,6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1,6п.п.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44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0 965,3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4 831,2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9,48%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83 758,2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114 822,3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58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долга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8,8%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0,6п.п. 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869134"/>
            <a:ext cx="1447800" cy="203130"/>
          </a:xfrm>
          <a:prstGeom prst="rect">
            <a:avLst/>
          </a:prstGeom>
        </p:spPr>
        <p:txBody>
          <a:bodyPr vert="horz" lIns="0" tIns="0" rIns="0" bIns="0" anchor="ctr" anchorCtr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298" y="0"/>
            <a:ext cx="1262744" cy="93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214" y="508957"/>
            <a:ext cx="7315201" cy="905775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108000" bIns="7200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влияющие на необходимость уточнения параметров бюджета муниципального образования «Тайшетский район» на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 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854678" y="1966822"/>
            <a:ext cx="6564703" cy="3485071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Увеличение объемов безвозмездных поступлений из областного бюджета 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 в соответствии с государственными программами и подпрограммами Иркутской области, нормативно-правовыми актами Иркутской области;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увеличение налоговых и неналоговых доходов в связи с прогнозируемыми поступлениями  доходов в бюджет муниципального образования "Тайшетский район»;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объемов финансового обеспечения реализации мероприятий муниципальных программ</a:t>
            </a: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муниципального образования "Тайшетский район";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программы муниципальных внутренних заимствований муниципального образования «Тайшетский район» 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годов;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Уточнение источников финансирования дефицита бюджета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муниципального образования 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Тайшетский район</a:t>
            </a:r>
            <a:r>
              <a:rPr lang="x-none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" 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 и на плановый период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и 202</a:t>
            </a:r>
            <a:r>
              <a:rPr lang="en-US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годов.</a:t>
            </a: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723" y="0"/>
            <a:ext cx="1279586" cy="107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7878"/>
            <a:ext cx="7611291" cy="488004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Уточнение объемов финансового обеспечения реализации мероприятий муниципальных программ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непрограммных расходов бюджета на 202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год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52834"/>
              </p:ext>
            </p:extLst>
          </p:nvPr>
        </p:nvGraphicFramePr>
        <p:xfrm>
          <a:off x="1" y="1066800"/>
          <a:ext cx="8999143" cy="571783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07203"/>
                <a:gridCol w="927338"/>
                <a:gridCol w="1021579"/>
                <a:gridCol w="943023"/>
              </a:tblGrid>
              <a:tr h="4364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с изменениями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"Безопасность"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19 117,5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19 152,2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34,7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"Охрана труда"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3 811,4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/>
                </a:tc>
              </a:tr>
              <a:tr h="265010"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«Градостроительная политика на территории Тайшетского района"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1 881,2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209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"Молодым семьям – доступное жильё"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2 652,0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9 571,3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6 919,3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"Охрана окружающей среды и обеспечение экологической безопасности в Тайшетском районе" на 2018 – 2023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сельского хозяйства и регулирование рынков сельскохозяйственной продукции, сырья 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продовольствия"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</a:tr>
              <a:tr h="39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"Управление муниципальными финансами в муниципальном образовании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175 502,9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176 590,1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1 087,2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9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"Развитие экономического потенциала на территории Тайшетского района" на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образования" на 2020-2025 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1 874 315,2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1 972 705,0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98 389,8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культуры,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спорта и молодежной политики на территории Тайшетского района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189 762,6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215 860,1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26 097,5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"Социальная поддержка отдельных категорий населения муниципального образования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205 643,8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206 643,8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"Муниципальное управление"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109 239,2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105 288,8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- 3 950,4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29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"Повышение эффективности управления муниципальным имуществом муниципального образования "Тайшетский район" 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35 067,2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35 326,7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259,5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"Развитие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12 157,8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- 9 999,2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3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общественной безопасности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профилактика правонарушений и социального сиротства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Тайшетского района"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2020-2025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2 642 075,2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2 762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189,6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120 114,4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34 450,4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24 270,4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- 10 180,0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93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2 676 525,6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2 786 460,0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109 934,4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 rot="10645576" flipH="1" flipV="1">
            <a:off x="8223711" y="784477"/>
            <a:ext cx="1178971" cy="259606"/>
          </a:xfrm>
          <a:prstGeom prst="rect">
            <a:avLst/>
          </a:prstGeom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</a:t>
            </a:r>
            <a:r>
              <a:rPr lang="ru-RU" sz="1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01" y="0"/>
            <a:ext cx="1234621" cy="97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576" y="439948"/>
            <a:ext cx="7465423" cy="688256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tIns="36000" bIns="36000" anchor="t" anchorCtr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расходов на 2021 год, источником финансового обеспечения которых являются целевые безвозмездные поступления</a:t>
            </a:r>
            <a:r>
              <a:rPr lang="ru-RU" sz="1400" dirty="0" smtClean="0">
                <a:solidFill>
                  <a:schemeClr val="tx1"/>
                </a:solidFill>
              </a:rPr>
              <a:t>  </a:t>
            </a:r>
            <a:r>
              <a:rPr lang="ru-RU" sz="1600" dirty="0" smtClean="0">
                <a:solidFill>
                  <a:schemeClr val="tx1"/>
                </a:solidFill>
              </a:rPr>
              <a:t>        </a:t>
            </a:r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                                          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368629"/>
              </p:ext>
            </p:extLst>
          </p:nvPr>
        </p:nvGraphicFramePr>
        <p:xfrm>
          <a:off x="792481" y="1471748"/>
          <a:ext cx="7707084" cy="376546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50443"/>
                <a:gridCol w="6238802"/>
                <a:gridCol w="917839"/>
              </a:tblGrid>
              <a:tr h="626026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расходов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45703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Предоставление социальных выплат молодым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семьям в рамках МП «Молодым семьям -  доступное жильё»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6 920,1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Вознаграждение за классное руководство педагогическим работникам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70 425,2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из бюджетов поселений (переданные полномочия)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1 776,0</a:t>
                      </a:r>
                    </a:p>
                  </a:txBody>
                  <a:tcPr/>
                </a:tc>
              </a:tr>
              <a:tr h="60938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образовательных организаций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(капитальный ремонт здания МКОУ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Шелеховская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расположенного по адресу: Иркутская область, Тайшетский район, с. </a:t>
                      </a:r>
                      <a:r>
                        <a:rPr kumimoji="0" lang="ru-RU" sz="10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Шелехово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Первомайская, 8)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/>
                </a:tc>
              </a:tr>
              <a:tr h="79219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 укрепление материально-технической базы учреждений культуры и дополнительного образования сферы культуры и спорта Тайшетского района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плавательного бассейна, расположенного по адресу: Тайшетский район, г. Бирюсинск, ул. Партизанская, д.2)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</a:p>
                  </a:txBody>
                  <a:tcPr/>
                </a:tc>
              </a:tr>
              <a:tr h="274223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 средств на реализацию мероприятий перечня проектов народных инициатив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- 10 000,0</a:t>
                      </a:r>
                    </a:p>
                  </a:txBody>
                  <a:tcPr/>
                </a:tc>
              </a:tr>
              <a:tr h="457038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89 121,3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66800"/>
            <a:ext cx="1447800" cy="204651"/>
          </a:xfrm>
          <a:prstGeom prst="rect">
            <a:avLst/>
          </a:prstGeom>
        </p:spPr>
        <p:txBody>
          <a:bodyPr vert="horz" lIns="0" tIns="0" rIns="0" bIns="0" anchor="ctr" anchorCtr="1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1" y="0"/>
            <a:ext cx="129322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595222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расходной части бюджета на 2021 год  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доходов )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728471"/>
              </p:ext>
            </p:extLst>
          </p:nvPr>
        </p:nvGraphicFramePr>
        <p:xfrm>
          <a:off x="818606" y="1114700"/>
          <a:ext cx="8081554" cy="56605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227"/>
                <a:gridCol w="6794218"/>
                <a:gridCol w="857109"/>
              </a:tblGrid>
              <a:tr h="4540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дошкольного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510,3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общего образования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- 6,3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учреждений дополнительного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8 461,0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бюджетов муниципальных образований Тайшетского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01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комплекса антитеррористических мероприятий по обеспечению безопасности и профилактике экстремизма в образовательных организациях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комплекса противопожарных мероприятий в учреждениях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- 115,3</a:t>
                      </a:r>
                    </a:p>
                  </a:txBody>
                  <a:tcPr/>
                </a:tc>
              </a:tr>
              <a:tr h="45401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обучения в сфере труда руководителей и специалистов учреждений Тайшетского района по МП «Охрана труда»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276,0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специальной оценки условий труда в учреждениях культуры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/>
                </a:tc>
              </a:tr>
              <a:tr h="45401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</a:t>
                      </a:r>
                      <a:r>
                        <a:rPr lang="ru-RU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предупредительных мер по сокращению производственного травматизма и профессиональных заболеваний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- 38,0</a:t>
                      </a:r>
                    </a:p>
                  </a:txBody>
                  <a:tcPr/>
                </a:tc>
              </a:tr>
              <a:tr h="2724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полномочий в сфере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5 080,6</a:t>
                      </a:r>
                    </a:p>
                  </a:txBody>
                  <a:tcPr/>
                </a:tc>
              </a:tr>
              <a:tr h="191154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материально-технической базы образовательных организаций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увеличить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капитальный ремонт здания МКОУ СОШ № 14, расположенного по адресу: Иркутская область, г. Тайшет, ул. Транспортная, 20, в сумме 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4 901,2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рублей; капитальный ремонт здания МКДОУ детский сад № 3 г. Бирюсинска, расположенного по адресу: Иркутская область, Тайшетский район, г. Бирюсинск, ул. Советская, 24,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604,0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рублей; строительство образовательного комплекса «Школа-детский сад» в с. Старый </a:t>
                      </a:r>
                      <a:r>
                        <a:rPr kumimoji="0" lang="ru-RU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Акульшет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Тайшетского района Иркутской области,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8 967,3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рублей; строительство объекта «Детское дошкольное учреждение на 120 мест, расположенное по адресу: Иркутская область, Тайшетский район, ул. Зои Космодемьянской, 7,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295,2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рублей;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уменьшить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МКОУ </a:t>
                      </a:r>
                      <a:r>
                        <a:rPr kumimoji="0" lang="ru-RU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Шелеховская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СОШ, расположенного по адресу: Иркутская область, Тайшетский район, с. </a:t>
                      </a:r>
                      <a:r>
                        <a:rPr kumimoji="0" lang="ru-RU" sz="11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Шелехово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Первомайская, 8,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2 387,7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12 380,0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43796"/>
            <a:ext cx="1447800" cy="232913"/>
          </a:xfrm>
          <a:prstGeom prst="rect">
            <a:avLst/>
          </a:prstGeom>
        </p:spPr>
        <p:txBody>
          <a:bodyPr vert="horz" lIns="0" tIns="0" rIns="0" bIns="0" anchor="ctr" anchorCtr="1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0"/>
            <a:ext cx="1262744" cy="104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48574"/>
            <a:ext cx="7772400" cy="577969"/>
          </a:xfr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tIns="0" anchor="ctr" anchorCtr="1"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Уточнение расходной части бюджета на 2021 год                               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счет собственных доходов )</a:t>
            </a:r>
            <a:r>
              <a:rPr lang="ru-RU" sz="1300" dirty="0" smtClean="0">
                <a:solidFill>
                  <a:schemeClr val="tx1"/>
                </a:solidFill>
              </a:rPr>
              <a:t> продолжение 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300" dirty="0" smtClean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ru-RU" sz="1300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</a:t>
            </a:r>
            <a:endParaRPr lang="ru-RU" sz="13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885811"/>
              </p:ext>
            </p:extLst>
          </p:nvPr>
        </p:nvGraphicFramePr>
        <p:xfrm>
          <a:off x="818606" y="1276709"/>
          <a:ext cx="8081554" cy="554158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0227"/>
                <a:gridCol w="6794218"/>
                <a:gridCol w="857109"/>
              </a:tblGrid>
              <a:tr h="48382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</a:txBody>
                  <a:tcPr/>
                </a:tc>
              </a:tr>
              <a:tr h="48382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 укрепление материально-технической базы учреждений культуры и дополнительного образования сферы культуры и спорта Тайшетского района</a:t>
                      </a: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здания МКУДО ДМШ № 2, расположенного по адресу: Иркутская область, г. Тайшет, ул. Чапаева, 1,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2 935,6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рублей; капитальный ремонт здания плавательного бассейна, расположенного по адресу: Тайшетский район, г. Бирюсинск, ул. Партизанская, д.2 в сумме </a:t>
                      </a:r>
                      <a:r>
                        <a:rPr kumimoji="0" 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4 097,3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 рублей)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7 032,9</a:t>
                      </a: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социальных выплат молодым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семьям в рамках МП «Молодым семьям -  доступное жильё»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учреждений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104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полномочий в сфере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- 289,3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Оснащение необходимым оборудованием лагерей дневного пребывания на базе общеобразовательных организаций</a:t>
                      </a:r>
                      <a:endParaRPr lang="ru-RU" sz="1200" b="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8807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имущества казны и ликвидация муниципальных предприятий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0813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Аренда нежилого здания (помещения) с последующим выкупом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- 4 200,0</a:t>
                      </a:r>
                    </a:p>
                  </a:txBody>
                  <a:tcPr/>
                </a:tc>
              </a:tr>
              <a:tr h="27588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Резерв средств на реализацию мероприятий перечня проектов народных инициатив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- 1 494,3</a:t>
                      </a:r>
                    </a:p>
                  </a:txBody>
                  <a:tcPr/>
                </a:tc>
              </a:tr>
              <a:tr h="27588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пешеходных мостов на территории муниципальных образований Тайшетского района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- 10 000,0</a:t>
                      </a:r>
                    </a:p>
                  </a:txBody>
                  <a:tcPr/>
                </a:tc>
              </a:tr>
              <a:tr h="49465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дорожной деятельности в отношении автомобильных дорог общего пользования местного значения вне границ населенных пунктов в границах муниципального района</a:t>
                      </a: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58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818">
                <a:tc>
                  <a:txBody>
                    <a:bodyPr/>
                    <a:lstStyle/>
                    <a:p>
                      <a:pPr algn="ctr"/>
                      <a:endParaRPr lang="ru-RU" sz="12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20 813,1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1043796"/>
            <a:ext cx="1447800" cy="232913"/>
          </a:xfrm>
          <a:prstGeom prst="rect">
            <a:avLst/>
          </a:prstGeom>
        </p:spPr>
        <p:txBody>
          <a:bodyPr vert="horz" lIns="0" tIns="0" rIns="0" bIns="0" anchor="ctr" anchorCtr="1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тыс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10100" y="138545"/>
            <a:ext cx="45338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000" b="1" dirty="0" smtClean="0">
                <a:solidFill>
                  <a:prstClr val="black"/>
                </a:solidFill>
                <a:latin typeface="Calibri" pitchFamily="34" charset="0"/>
              </a:rPr>
              <a:t>ФИНАНСОВОЕ УПРАВЛЕНИЕ АДМИНИСТРАЦИИ ТАЙШЕТСКОГО РАЙОНА</a:t>
            </a:r>
            <a:endParaRPr lang="en-US" sz="1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0"/>
            <a:ext cx="1280160" cy="10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22528</TotalTime>
  <Words>1541</Words>
  <Application>Microsoft Office PowerPoint</Application>
  <PresentationFormat>Экран (4:3)</PresentationFormat>
  <Paragraphs>310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 Unicode MS</vt:lpstr>
      <vt:lpstr>Arial</vt:lpstr>
      <vt:lpstr>Arial Narrow</vt:lpstr>
      <vt:lpstr>Calibri</vt:lpstr>
      <vt:lpstr>Garamond</vt:lpstr>
      <vt:lpstr>Times New Roman</vt:lpstr>
      <vt:lpstr>Натуральные материалы</vt:lpstr>
      <vt:lpstr> </vt:lpstr>
      <vt:lpstr>Изменение основных параметров бюджета муниципального образования «Тайшетский район» на 2021 год и на плановый период   2022 и 2023 годов                                                                                                                                            </vt:lpstr>
      <vt:lpstr>Факторы, влияющие на необходимость уточнения параметров бюджета муниципального образования «Тайшетский район» на 2021 год и на плановый период   2022 и 2023 годов                                                                                                                                            </vt:lpstr>
      <vt:lpstr>Уточнение объемов финансового обеспечения реализации мероприятий муниципальных программ и непрограммных расходов бюджета на 2021 год</vt:lpstr>
      <vt:lpstr>Уточнение расходов на 2021 год, источником финансового обеспечения которых являются целевые безвозмездные поступления                                                                                                                                            </vt:lpstr>
      <vt:lpstr>Уточнение расходной части бюджета на 2021 год                                 (за счет собственных доходов )                                                                                                                                            </vt:lpstr>
      <vt:lpstr>Уточнение расходной части бюджета на 2021 год                                 (за счет собственных доходов ) продолжение     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3111</cp:revision>
  <cp:lastPrinted>2021-10-08T07:29:14Z</cp:lastPrinted>
  <dcterms:modified xsi:type="dcterms:W3CDTF">2021-10-08T07:36:55Z</dcterms:modified>
</cp:coreProperties>
</file>